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5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A521B7-F146-4120-B24B-C8C66DEB50C3}" type="datetimeFigureOut">
              <a:rPr lang="en-US" smtClean="0"/>
              <a:t>7/25/2025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EFA89D-A578-4C41-AFB3-8BA196AC31B8}" type="slidenum">
              <a:rPr lang="en-US" smtClean="0"/>
              <a:t>‹#›</a:t>
            </a:fld>
            <a:endParaRPr lang="en-US"/>
          </a:p>
        </p:txBody>
      </p:sp>
    </p:spTree>
    <p:extLst>
      <p:ext uri="{BB962C8B-B14F-4D97-AF65-F5344CB8AC3E}">
        <p14:creationId xmlns:p14="http://schemas.microsoft.com/office/powerpoint/2010/main" val="3081178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8CE00-1316-08EC-B581-2DFBCDD4CB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BFB2DB-AEF6-2156-59EC-CC9E8B658C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F48A50-7C23-1ABE-5469-3751B4E1CB34}"/>
              </a:ext>
            </a:extLst>
          </p:cNvPr>
          <p:cNvSpPr>
            <a:spLocks noGrp="1"/>
          </p:cNvSpPr>
          <p:nvPr>
            <p:ph type="dt" sz="half" idx="10"/>
          </p:nvPr>
        </p:nvSpPr>
        <p:spPr/>
        <p:txBody>
          <a:bodyPr/>
          <a:lstStyle/>
          <a:p>
            <a:fld id="{440EBD34-BCB8-49D1-B130-9290816B6EAC}" type="datetime1">
              <a:rPr lang="en-US" smtClean="0"/>
              <a:t>7/25/2025</a:t>
            </a:fld>
            <a:endParaRPr lang="en-US"/>
          </a:p>
        </p:txBody>
      </p:sp>
      <p:sp>
        <p:nvSpPr>
          <p:cNvPr id="5" name="Footer Placeholder 4">
            <a:extLst>
              <a:ext uri="{FF2B5EF4-FFF2-40B4-BE49-F238E27FC236}">
                <a16:creationId xmlns:a16="http://schemas.microsoft.com/office/drawing/2014/main" id="{3FA24255-1898-1F35-D0AD-8BC07995E931}"/>
              </a:ext>
            </a:extLst>
          </p:cNvPr>
          <p:cNvSpPr>
            <a:spLocks noGrp="1"/>
          </p:cNvSpPr>
          <p:nvPr>
            <p:ph type="ftr" sz="quarter" idx="11"/>
          </p:nvPr>
        </p:nvSpPr>
        <p:spPr/>
        <p:txBody>
          <a:bodyPr/>
          <a:lstStyle/>
          <a:p>
            <a:r>
              <a:rPr lang="en-US"/>
              <a:t>Approved for Public Release.   Distribution is unlimited</a:t>
            </a:r>
          </a:p>
        </p:txBody>
      </p:sp>
      <p:sp>
        <p:nvSpPr>
          <p:cNvPr id="6" name="Slide Number Placeholder 5">
            <a:extLst>
              <a:ext uri="{FF2B5EF4-FFF2-40B4-BE49-F238E27FC236}">
                <a16:creationId xmlns:a16="http://schemas.microsoft.com/office/drawing/2014/main" id="{18F0182B-D065-96C1-950C-0071E6285364}"/>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3727408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FBB6D-23B9-6FD3-DB41-36F7AE84EA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AE330F-2257-ED6A-D3C3-A1E358220F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C4B480-25A9-4A59-B51E-270CF793F01F}"/>
              </a:ext>
            </a:extLst>
          </p:cNvPr>
          <p:cNvSpPr>
            <a:spLocks noGrp="1"/>
          </p:cNvSpPr>
          <p:nvPr>
            <p:ph type="dt" sz="half" idx="10"/>
          </p:nvPr>
        </p:nvSpPr>
        <p:spPr/>
        <p:txBody>
          <a:bodyPr/>
          <a:lstStyle/>
          <a:p>
            <a:fld id="{483F4616-036B-4BB4-9681-25D12F223AB4}" type="datetime1">
              <a:rPr lang="en-US" smtClean="0"/>
              <a:t>7/25/2025</a:t>
            </a:fld>
            <a:endParaRPr lang="en-US"/>
          </a:p>
        </p:txBody>
      </p:sp>
      <p:sp>
        <p:nvSpPr>
          <p:cNvPr id="5" name="Footer Placeholder 4">
            <a:extLst>
              <a:ext uri="{FF2B5EF4-FFF2-40B4-BE49-F238E27FC236}">
                <a16:creationId xmlns:a16="http://schemas.microsoft.com/office/drawing/2014/main" id="{5C0577CC-97C8-EE73-0F54-52F504E9BB82}"/>
              </a:ext>
            </a:extLst>
          </p:cNvPr>
          <p:cNvSpPr>
            <a:spLocks noGrp="1"/>
          </p:cNvSpPr>
          <p:nvPr>
            <p:ph type="ftr" sz="quarter" idx="11"/>
          </p:nvPr>
        </p:nvSpPr>
        <p:spPr/>
        <p:txBody>
          <a:bodyPr/>
          <a:lstStyle/>
          <a:p>
            <a:r>
              <a:rPr lang="en-US"/>
              <a:t>Approved for Public Release.   Distribution is unlimited</a:t>
            </a:r>
          </a:p>
        </p:txBody>
      </p:sp>
      <p:sp>
        <p:nvSpPr>
          <p:cNvPr id="6" name="Slide Number Placeholder 5">
            <a:extLst>
              <a:ext uri="{FF2B5EF4-FFF2-40B4-BE49-F238E27FC236}">
                <a16:creationId xmlns:a16="http://schemas.microsoft.com/office/drawing/2014/main" id="{BE175DFB-E17E-A279-F6D8-157EA0413A9B}"/>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374706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4C7D30-673E-3E7B-B360-8F26ABAAAC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C915AE-F5C8-C936-BF52-3A02D346A3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71DBA6-EC70-F685-DEA0-99A93CB2FD4D}"/>
              </a:ext>
            </a:extLst>
          </p:cNvPr>
          <p:cNvSpPr>
            <a:spLocks noGrp="1"/>
          </p:cNvSpPr>
          <p:nvPr>
            <p:ph type="dt" sz="half" idx="10"/>
          </p:nvPr>
        </p:nvSpPr>
        <p:spPr/>
        <p:txBody>
          <a:bodyPr/>
          <a:lstStyle/>
          <a:p>
            <a:fld id="{99281239-1CC5-4258-9032-EB8EF3F62486}" type="datetime1">
              <a:rPr lang="en-US" smtClean="0"/>
              <a:t>7/25/2025</a:t>
            </a:fld>
            <a:endParaRPr lang="en-US"/>
          </a:p>
        </p:txBody>
      </p:sp>
      <p:sp>
        <p:nvSpPr>
          <p:cNvPr id="5" name="Footer Placeholder 4">
            <a:extLst>
              <a:ext uri="{FF2B5EF4-FFF2-40B4-BE49-F238E27FC236}">
                <a16:creationId xmlns:a16="http://schemas.microsoft.com/office/drawing/2014/main" id="{4C3249E6-40CA-CA74-BBDD-B3EECD4DCEBA}"/>
              </a:ext>
            </a:extLst>
          </p:cNvPr>
          <p:cNvSpPr>
            <a:spLocks noGrp="1"/>
          </p:cNvSpPr>
          <p:nvPr>
            <p:ph type="ftr" sz="quarter" idx="11"/>
          </p:nvPr>
        </p:nvSpPr>
        <p:spPr/>
        <p:txBody>
          <a:bodyPr/>
          <a:lstStyle/>
          <a:p>
            <a:r>
              <a:rPr lang="en-US"/>
              <a:t>Approved for Public Release.   Distribution is unlimited</a:t>
            </a:r>
          </a:p>
        </p:txBody>
      </p:sp>
      <p:sp>
        <p:nvSpPr>
          <p:cNvPr id="6" name="Slide Number Placeholder 5">
            <a:extLst>
              <a:ext uri="{FF2B5EF4-FFF2-40B4-BE49-F238E27FC236}">
                <a16:creationId xmlns:a16="http://schemas.microsoft.com/office/drawing/2014/main" id="{E2A25B6C-C23C-B606-326A-9D781F49145B}"/>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2474014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1EC82-306D-ED5F-F4D7-EB812048E5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CDBB75-7E86-D1D0-86C9-C42F3359F1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AE1A27-7FA1-DA66-0D4F-48BDDCE5FBE2}"/>
              </a:ext>
            </a:extLst>
          </p:cNvPr>
          <p:cNvSpPr>
            <a:spLocks noGrp="1"/>
          </p:cNvSpPr>
          <p:nvPr>
            <p:ph type="dt" sz="half" idx="10"/>
          </p:nvPr>
        </p:nvSpPr>
        <p:spPr/>
        <p:txBody>
          <a:bodyPr/>
          <a:lstStyle/>
          <a:p>
            <a:fld id="{CF6CEF07-698A-42D4-BC9A-2C2BD34D2F71}" type="datetime1">
              <a:rPr lang="en-US" smtClean="0"/>
              <a:t>7/25/2025</a:t>
            </a:fld>
            <a:endParaRPr lang="en-US"/>
          </a:p>
        </p:txBody>
      </p:sp>
      <p:sp>
        <p:nvSpPr>
          <p:cNvPr id="5" name="Footer Placeholder 4">
            <a:extLst>
              <a:ext uri="{FF2B5EF4-FFF2-40B4-BE49-F238E27FC236}">
                <a16:creationId xmlns:a16="http://schemas.microsoft.com/office/drawing/2014/main" id="{91CE6485-50C9-0906-9833-87120AE2B2A4}"/>
              </a:ext>
            </a:extLst>
          </p:cNvPr>
          <p:cNvSpPr>
            <a:spLocks noGrp="1"/>
          </p:cNvSpPr>
          <p:nvPr>
            <p:ph type="ftr" sz="quarter" idx="11"/>
          </p:nvPr>
        </p:nvSpPr>
        <p:spPr/>
        <p:txBody>
          <a:bodyPr/>
          <a:lstStyle/>
          <a:p>
            <a:r>
              <a:rPr lang="en-US"/>
              <a:t>Approved for Public Release.   Distribution is unlimited</a:t>
            </a:r>
          </a:p>
        </p:txBody>
      </p:sp>
      <p:sp>
        <p:nvSpPr>
          <p:cNvPr id="6" name="Slide Number Placeholder 5">
            <a:extLst>
              <a:ext uri="{FF2B5EF4-FFF2-40B4-BE49-F238E27FC236}">
                <a16:creationId xmlns:a16="http://schemas.microsoft.com/office/drawing/2014/main" id="{0350E846-990E-CF4E-0EC1-ECCF2D45B7D3}"/>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184713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5A052-27DA-2AAC-1DBB-608B6AB547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C6B114-FDD1-82B8-8B60-DD13A9B7624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17475F-FA75-4A7F-0B8D-C9222DD54EB5}"/>
              </a:ext>
            </a:extLst>
          </p:cNvPr>
          <p:cNvSpPr>
            <a:spLocks noGrp="1"/>
          </p:cNvSpPr>
          <p:nvPr>
            <p:ph type="dt" sz="half" idx="10"/>
          </p:nvPr>
        </p:nvSpPr>
        <p:spPr/>
        <p:txBody>
          <a:bodyPr/>
          <a:lstStyle/>
          <a:p>
            <a:fld id="{E0D5D8F2-6957-4470-A569-9733B5C4DF55}" type="datetime1">
              <a:rPr lang="en-US" smtClean="0"/>
              <a:t>7/25/2025</a:t>
            </a:fld>
            <a:endParaRPr lang="en-US"/>
          </a:p>
        </p:txBody>
      </p:sp>
      <p:sp>
        <p:nvSpPr>
          <p:cNvPr id="5" name="Footer Placeholder 4">
            <a:extLst>
              <a:ext uri="{FF2B5EF4-FFF2-40B4-BE49-F238E27FC236}">
                <a16:creationId xmlns:a16="http://schemas.microsoft.com/office/drawing/2014/main" id="{7175C8C5-0E27-BD30-4031-B472837EF436}"/>
              </a:ext>
            </a:extLst>
          </p:cNvPr>
          <p:cNvSpPr>
            <a:spLocks noGrp="1"/>
          </p:cNvSpPr>
          <p:nvPr>
            <p:ph type="ftr" sz="quarter" idx="11"/>
          </p:nvPr>
        </p:nvSpPr>
        <p:spPr/>
        <p:txBody>
          <a:bodyPr/>
          <a:lstStyle/>
          <a:p>
            <a:r>
              <a:rPr lang="en-US"/>
              <a:t>Approved for Public Release.   Distribution is unlimited</a:t>
            </a:r>
          </a:p>
        </p:txBody>
      </p:sp>
      <p:sp>
        <p:nvSpPr>
          <p:cNvPr id="6" name="Slide Number Placeholder 5">
            <a:extLst>
              <a:ext uri="{FF2B5EF4-FFF2-40B4-BE49-F238E27FC236}">
                <a16:creationId xmlns:a16="http://schemas.microsoft.com/office/drawing/2014/main" id="{487D93BD-5240-F9E1-DDE5-C26E0FD4D8C2}"/>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3231962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52353-77C4-0CC8-130B-DC803CEE58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A5FF7-E4A8-848F-306E-9016B602302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493089-20FB-363B-732F-C70764E7D1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1AD642-866E-A81C-BFCE-4812079F3E18}"/>
              </a:ext>
            </a:extLst>
          </p:cNvPr>
          <p:cNvSpPr>
            <a:spLocks noGrp="1"/>
          </p:cNvSpPr>
          <p:nvPr>
            <p:ph type="dt" sz="half" idx="10"/>
          </p:nvPr>
        </p:nvSpPr>
        <p:spPr/>
        <p:txBody>
          <a:bodyPr/>
          <a:lstStyle/>
          <a:p>
            <a:fld id="{D714429B-B09D-4E25-A59D-60D0402F578A}" type="datetime1">
              <a:rPr lang="en-US" smtClean="0"/>
              <a:t>7/25/2025</a:t>
            </a:fld>
            <a:endParaRPr lang="en-US"/>
          </a:p>
        </p:txBody>
      </p:sp>
      <p:sp>
        <p:nvSpPr>
          <p:cNvPr id="6" name="Footer Placeholder 5">
            <a:extLst>
              <a:ext uri="{FF2B5EF4-FFF2-40B4-BE49-F238E27FC236}">
                <a16:creationId xmlns:a16="http://schemas.microsoft.com/office/drawing/2014/main" id="{98AE5E97-A5E5-0A8B-4ED3-F1C08C0FA83E}"/>
              </a:ext>
            </a:extLst>
          </p:cNvPr>
          <p:cNvSpPr>
            <a:spLocks noGrp="1"/>
          </p:cNvSpPr>
          <p:nvPr>
            <p:ph type="ftr" sz="quarter" idx="11"/>
          </p:nvPr>
        </p:nvSpPr>
        <p:spPr/>
        <p:txBody>
          <a:bodyPr/>
          <a:lstStyle/>
          <a:p>
            <a:r>
              <a:rPr lang="en-US"/>
              <a:t>Approved for Public Release.   Distribution is unlimited</a:t>
            </a:r>
          </a:p>
        </p:txBody>
      </p:sp>
      <p:sp>
        <p:nvSpPr>
          <p:cNvPr id="7" name="Slide Number Placeholder 6">
            <a:extLst>
              <a:ext uri="{FF2B5EF4-FFF2-40B4-BE49-F238E27FC236}">
                <a16:creationId xmlns:a16="http://schemas.microsoft.com/office/drawing/2014/main" id="{B08F265E-7EA3-01A0-9F49-7131B093DA17}"/>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2918015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E826-1E52-4D16-18BB-3E3246FBF5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19E3B7-31C5-CA01-B67E-88257D9898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6C00D8-9A7C-04B9-E50B-7327121E7F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8ED356-9D52-3226-FD37-961567FB2E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F83C39-AF12-45C2-0A68-88619BC951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0EE383-E50A-2BD8-DFB9-18C24F8840E0}"/>
              </a:ext>
            </a:extLst>
          </p:cNvPr>
          <p:cNvSpPr>
            <a:spLocks noGrp="1"/>
          </p:cNvSpPr>
          <p:nvPr>
            <p:ph type="dt" sz="half" idx="10"/>
          </p:nvPr>
        </p:nvSpPr>
        <p:spPr/>
        <p:txBody>
          <a:bodyPr/>
          <a:lstStyle/>
          <a:p>
            <a:fld id="{93383747-0673-46C6-BC7A-D4CC0C0905BA}" type="datetime1">
              <a:rPr lang="en-US" smtClean="0"/>
              <a:t>7/25/2025</a:t>
            </a:fld>
            <a:endParaRPr lang="en-US"/>
          </a:p>
        </p:txBody>
      </p:sp>
      <p:sp>
        <p:nvSpPr>
          <p:cNvPr id="8" name="Footer Placeholder 7">
            <a:extLst>
              <a:ext uri="{FF2B5EF4-FFF2-40B4-BE49-F238E27FC236}">
                <a16:creationId xmlns:a16="http://schemas.microsoft.com/office/drawing/2014/main" id="{3158E39D-2FD8-E3F3-A579-A85647884258}"/>
              </a:ext>
            </a:extLst>
          </p:cNvPr>
          <p:cNvSpPr>
            <a:spLocks noGrp="1"/>
          </p:cNvSpPr>
          <p:nvPr>
            <p:ph type="ftr" sz="quarter" idx="11"/>
          </p:nvPr>
        </p:nvSpPr>
        <p:spPr/>
        <p:txBody>
          <a:bodyPr/>
          <a:lstStyle/>
          <a:p>
            <a:r>
              <a:rPr lang="en-US"/>
              <a:t>Approved for Public Release.   Distribution is unlimited</a:t>
            </a:r>
          </a:p>
        </p:txBody>
      </p:sp>
      <p:sp>
        <p:nvSpPr>
          <p:cNvPr id="9" name="Slide Number Placeholder 8">
            <a:extLst>
              <a:ext uri="{FF2B5EF4-FFF2-40B4-BE49-F238E27FC236}">
                <a16:creationId xmlns:a16="http://schemas.microsoft.com/office/drawing/2014/main" id="{4ACBDD31-8BEE-4FFA-ED8E-533C8A935292}"/>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21578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9E628-37A3-9817-C60F-1655D2B752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1D2945-C9B6-DEA2-C5F6-9722FB366D05}"/>
              </a:ext>
            </a:extLst>
          </p:cNvPr>
          <p:cNvSpPr>
            <a:spLocks noGrp="1"/>
          </p:cNvSpPr>
          <p:nvPr>
            <p:ph type="dt" sz="half" idx="10"/>
          </p:nvPr>
        </p:nvSpPr>
        <p:spPr/>
        <p:txBody>
          <a:bodyPr/>
          <a:lstStyle/>
          <a:p>
            <a:fld id="{6016453D-4E10-4394-8EB0-E295462EF2E2}" type="datetime1">
              <a:rPr lang="en-US" smtClean="0"/>
              <a:t>7/25/2025</a:t>
            </a:fld>
            <a:endParaRPr lang="en-US"/>
          </a:p>
        </p:txBody>
      </p:sp>
      <p:sp>
        <p:nvSpPr>
          <p:cNvPr id="4" name="Footer Placeholder 3">
            <a:extLst>
              <a:ext uri="{FF2B5EF4-FFF2-40B4-BE49-F238E27FC236}">
                <a16:creationId xmlns:a16="http://schemas.microsoft.com/office/drawing/2014/main" id="{563CFD90-04D1-AFB6-C865-2F1D97AE6DD6}"/>
              </a:ext>
            </a:extLst>
          </p:cNvPr>
          <p:cNvSpPr>
            <a:spLocks noGrp="1"/>
          </p:cNvSpPr>
          <p:nvPr>
            <p:ph type="ftr" sz="quarter" idx="11"/>
          </p:nvPr>
        </p:nvSpPr>
        <p:spPr/>
        <p:txBody>
          <a:bodyPr/>
          <a:lstStyle/>
          <a:p>
            <a:r>
              <a:rPr lang="en-US"/>
              <a:t>Approved for Public Release.   Distribution is unlimited</a:t>
            </a:r>
          </a:p>
        </p:txBody>
      </p:sp>
      <p:sp>
        <p:nvSpPr>
          <p:cNvPr id="5" name="Slide Number Placeholder 4">
            <a:extLst>
              <a:ext uri="{FF2B5EF4-FFF2-40B4-BE49-F238E27FC236}">
                <a16:creationId xmlns:a16="http://schemas.microsoft.com/office/drawing/2014/main" id="{D987F9FF-463F-55A4-A68D-317E46EB74EB}"/>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1009935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2B79CC-BD96-FD9C-AAAD-F7AE163159E6}"/>
              </a:ext>
            </a:extLst>
          </p:cNvPr>
          <p:cNvSpPr>
            <a:spLocks noGrp="1"/>
          </p:cNvSpPr>
          <p:nvPr>
            <p:ph type="dt" sz="half" idx="10"/>
          </p:nvPr>
        </p:nvSpPr>
        <p:spPr/>
        <p:txBody>
          <a:bodyPr/>
          <a:lstStyle/>
          <a:p>
            <a:fld id="{9822C93D-3ABF-4276-83A3-5695792C8154}" type="datetime1">
              <a:rPr lang="en-US" smtClean="0"/>
              <a:t>7/25/2025</a:t>
            </a:fld>
            <a:endParaRPr lang="en-US"/>
          </a:p>
        </p:txBody>
      </p:sp>
      <p:sp>
        <p:nvSpPr>
          <p:cNvPr id="3" name="Footer Placeholder 2">
            <a:extLst>
              <a:ext uri="{FF2B5EF4-FFF2-40B4-BE49-F238E27FC236}">
                <a16:creationId xmlns:a16="http://schemas.microsoft.com/office/drawing/2014/main" id="{5FF6FE17-0C07-0123-F4E2-8C96A4FBB6A4}"/>
              </a:ext>
            </a:extLst>
          </p:cNvPr>
          <p:cNvSpPr>
            <a:spLocks noGrp="1"/>
          </p:cNvSpPr>
          <p:nvPr>
            <p:ph type="ftr" sz="quarter" idx="11"/>
          </p:nvPr>
        </p:nvSpPr>
        <p:spPr/>
        <p:txBody>
          <a:bodyPr/>
          <a:lstStyle/>
          <a:p>
            <a:r>
              <a:rPr lang="en-US"/>
              <a:t>Approved for Public Release.   Distribution is unlimited</a:t>
            </a:r>
          </a:p>
        </p:txBody>
      </p:sp>
      <p:sp>
        <p:nvSpPr>
          <p:cNvPr id="4" name="Slide Number Placeholder 3">
            <a:extLst>
              <a:ext uri="{FF2B5EF4-FFF2-40B4-BE49-F238E27FC236}">
                <a16:creationId xmlns:a16="http://schemas.microsoft.com/office/drawing/2014/main" id="{81FE0BA4-BD71-CA8F-8B72-55C6F066F721}"/>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336957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437D1-DE69-CFD9-7EE2-0E3215E410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B998B3-56E9-0F72-B6F0-4BAE51DD27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3ABD09-F3CB-96D7-ADEE-FE5D3D1D48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9EA1D8-22ED-7B67-024E-956F092D3CE4}"/>
              </a:ext>
            </a:extLst>
          </p:cNvPr>
          <p:cNvSpPr>
            <a:spLocks noGrp="1"/>
          </p:cNvSpPr>
          <p:nvPr>
            <p:ph type="dt" sz="half" idx="10"/>
          </p:nvPr>
        </p:nvSpPr>
        <p:spPr/>
        <p:txBody>
          <a:bodyPr/>
          <a:lstStyle/>
          <a:p>
            <a:fld id="{48531C3F-6CE6-48BE-A4A8-E2FECF90E59F}" type="datetime1">
              <a:rPr lang="en-US" smtClean="0"/>
              <a:t>7/25/2025</a:t>
            </a:fld>
            <a:endParaRPr lang="en-US"/>
          </a:p>
        </p:txBody>
      </p:sp>
      <p:sp>
        <p:nvSpPr>
          <p:cNvPr id="6" name="Footer Placeholder 5">
            <a:extLst>
              <a:ext uri="{FF2B5EF4-FFF2-40B4-BE49-F238E27FC236}">
                <a16:creationId xmlns:a16="http://schemas.microsoft.com/office/drawing/2014/main" id="{537FD6CE-0A5C-425E-79FB-BB54DC605961}"/>
              </a:ext>
            </a:extLst>
          </p:cNvPr>
          <p:cNvSpPr>
            <a:spLocks noGrp="1"/>
          </p:cNvSpPr>
          <p:nvPr>
            <p:ph type="ftr" sz="quarter" idx="11"/>
          </p:nvPr>
        </p:nvSpPr>
        <p:spPr/>
        <p:txBody>
          <a:bodyPr/>
          <a:lstStyle/>
          <a:p>
            <a:r>
              <a:rPr lang="en-US"/>
              <a:t>Approved for Public Release.   Distribution is unlimited</a:t>
            </a:r>
          </a:p>
        </p:txBody>
      </p:sp>
      <p:sp>
        <p:nvSpPr>
          <p:cNvPr id="7" name="Slide Number Placeholder 6">
            <a:extLst>
              <a:ext uri="{FF2B5EF4-FFF2-40B4-BE49-F238E27FC236}">
                <a16:creationId xmlns:a16="http://schemas.microsoft.com/office/drawing/2014/main" id="{09833492-F734-7FC6-6A6E-A495819AB098}"/>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584138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B7DFC-3DC3-EF38-DFBB-4DF7998A7A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FEADF6-BD69-C477-2A88-633026F67F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105FE4-D955-4475-DC9B-02D062DA23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425EB2-5C7B-4410-74BA-60CD0C80F40A}"/>
              </a:ext>
            </a:extLst>
          </p:cNvPr>
          <p:cNvSpPr>
            <a:spLocks noGrp="1"/>
          </p:cNvSpPr>
          <p:nvPr>
            <p:ph type="dt" sz="half" idx="10"/>
          </p:nvPr>
        </p:nvSpPr>
        <p:spPr/>
        <p:txBody>
          <a:bodyPr/>
          <a:lstStyle/>
          <a:p>
            <a:fld id="{0EDD9249-649D-4C03-9471-4E86D00EECFB}" type="datetime1">
              <a:rPr lang="en-US" smtClean="0"/>
              <a:t>7/25/2025</a:t>
            </a:fld>
            <a:endParaRPr lang="en-US"/>
          </a:p>
        </p:txBody>
      </p:sp>
      <p:sp>
        <p:nvSpPr>
          <p:cNvPr id="6" name="Footer Placeholder 5">
            <a:extLst>
              <a:ext uri="{FF2B5EF4-FFF2-40B4-BE49-F238E27FC236}">
                <a16:creationId xmlns:a16="http://schemas.microsoft.com/office/drawing/2014/main" id="{906870C0-D1D3-1FAB-1B0D-B6514FAE4203}"/>
              </a:ext>
            </a:extLst>
          </p:cNvPr>
          <p:cNvSpPr>
            <a:spLocks noGrp="1"/>
          </p:cNvSpPr>
          <p:nvPr>
            <p:ph type="ftr" sz="quarter" idx="11"/>
          </p:nvPr>
        </p:nvSpPr>
        <p:spPr/>
        <p:txBody>
          <a:bodyPr/>
          <a:lstStyle/>
          <a:p>
            <a:r>
              <a:rPr lang="en-US"/>
              <a:t>Approved for Public Release.   Distribution is unlimited</a:t>
            </a:r>
          </a:p>
        </p:txBody>
      </p:sp>
      <p:sp>
        <p:nvSpPr>
          <p:cNvPr id="7" name="Slide Number Placeholder 6">
            <a:extLst>
              <a:ext uri="{FF2B5EF4-FFF2-40B4-BE49-F238E27FC236}">
                <a16:creationId xmlns:a16="http://schemas.microsoft.com/office/drawing/2014/main" id="{D3578787-B3C5-610E-7FFD-F6864C1609DC}"/>
              </a:ext>
            </a:extLst>
          </p:cNvPr>
          <p:cNvSpPr>
            <a:spLocks noGrp="1"/>
          </p:cNvSpPr>
          <p:nvPr>
            <p:ph type="sldNum" sz="quarter" idx="12"/>
          </p:nvPr>
        </p:nvSpPr>
        <p:spPr/>
        <p:txBody>
          <a:bodyPr/>
          <a:lstStyle/>
          <a:p>
            <a:fld id="{EFF636B8-79C1-43A3-A816-50B2DB0E525B}" type="slidenum">
              <a:rPr lang="en-US" smtClean="0"/>
              <a:t>‹#›</a:t>
            </a:fld>
            <a:endParaRPr lang="en-US"/>
          </a:p>
        </p:txBody>
      </p:sp>
    </p:spTree>
    <p:extLst>
      <p:ext uri="{BB962C8B-B14F-4D97-AF65-F5344CB8AC3E}">
        <p14:creationId xmlns:p14="http://schemas.microsoft.com/office/powerpoint/2010/main" val="3605016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6D30B1-11DB-BB06-39B9-215BA5F25A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75D415-06DB-82CE-3456-9A2D3F4907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AF8886-B537-F171-B7FA-B4C94ADDAE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85B60B3-93A1-4F85-8E00-21E2B8FAE4BA}" type="datetime1">
              <a:rPr lang="en-US" smtClean="0"/>
              <a:t>7/25/2025</a:t>
            </a:fld>
            <a:endParaRPr lang="en-US"/>
          </a:p>
        </p:txBody>
      </p:sp>
      <p:sp>
        <p:nvSpPr>
          <p:cNvPr id="5" name="Footer Placeholder 4">
            <a:extLst>
              <a:ext uri="{FF2B5EF4-FFF2-40B4-BE49-F238E27FC236}">
                <a16:creationId xmlns:a16="http://schemas.microsoft.com/office/drawing/2014/main" id="{57C8EB9E-9B67-881D-DAE0-482846CECF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Approved for Public Release.   Distribution is unlimited</a:t>
            </a:r>
          </a:p>
        </p:txBody>
      </p:sp>
      <p:sp>
        <p:nvSpPr>
          <p:cNvPr id="6" name="Slide Number Placeholder 5">
            <a:extLst>
              <a:ext uri="{FF2B5EF4-FFF2-40B4-BE49-F238E27FC236}">
                <a16:creationId xmlns:a16="http://schemas.microsoft.com/office/drawing/2014/main" id="{BBAD1E05-EC42-787B-ACC5-4AC8A2FE85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F636B8-79C1-43A3-A816-50B2DB0E525B}" type="slidenum">
              <a:rPr lang="en-US" smtClean="0"/>
              <a:t>‹#›</a:t>
            </a:fld>
            <a:endParaRPr lang="en-US"/>
          </a:p>
        </p:txBody>
      </p:sp>
    </p:spTree>
    <p:extLst>
      <p:ext uri="{BB962C8B-B14F-4D97-AF65-F5344CB8AC3E}">
        <p14:creationId xmlns:p14="http://schemas.microsoft.com/office/powerpoint/2010/main" val="2731505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AEE53-C353-9C4C-3B15-64D962F22265}"/>
              </a:ext>
            </a:extLst>
          </p:cNvPr>
          <p:cNvSpPr>
            <a:spLocks noGrp="1"/>
          </p:cNvSpPr>
          <p:nvPr>
            <p:ph type="ctrTitle"/>
          </p:nvPr>
        </p:nvSpPr>
        <p:spPr>
          <a:xfrm>
            <a:off x="1524000" y="1136651"/>
            <a:ext cx="9144000" cy="2387600"/>
          </a:xfrm>
        </p:spPr>
        <p:txBody>
          <a:bodyPr>
            <a:normAutofit fontScale="90000"/>
          </a:bodyPr>
          <a:lstStyle/>
          <a:p>
            <a:r>
              <a:rPr lang="en-US" dirty="0"/>
              <a:t>Shipboard power system limiting load flow and load flow analysis</a:t>
            </a:r>
          </a:p>
        </p:txBody>
      </p:sp>
      <p:sp>
        <p:nvSpPr>
          <p:cNvPr id="3" name="Subtitle 2">
            <a:extLst>
              <a:ext uri="{FF2B5EF4-FFF2-40B4-BE49-F238E27FC236}">
                <a16:creationId xmlns:a16="http://schemas.microsoft.com/office/drawing/2014/main" id="{60739A21-E3A2-04B1-1668-2E2F27F35056}"/>
              </a:ext>
            </a:extLst>
          </p:cNvPr>
          <p:cNvSpPr>
            <a:spLocks noGrp="1"/>
          </p:cNvSpPr>
          <p:nvPr>
            <p:ph type="subTitle" idx="1"/>
          </p:nvPr>
        </p:nvSpPr>
        <p:spPr>
          <a:xfrm>
            <a:off x="1524000" y="3602038"/>
            <a:ext cx="9144000" cy="2581592"/>
          </a:xfrm>
        </p:spPr>
        <p:txBody>
          <a:bodyPr>
            <a:normAutofit/>
          </a:bodyPr>
          <a:lstStyle/>
          <a:p>
            <a:r>
              <a:rPr lang="en-US" dirty="0"/>
              <a:t>Dr. Norbert Doerry</a:t>
            </a:r>
          </a:p>
          <a:p>
            <a:r>
              <a:rPr lang="en-US" dirty="0"/>
              <a:t>NSWC </a:t>
            </a:r>
            <a:r>
              <a:rPr lang="en-US" dirty="0" err="1"/>
              <a:t>Carderock</a:t>
            </a:r>
            <a:endParaRPr lang="en-US" dirty="0"/>
          </a:p>
          <a:p>
            <a:endParaRPr lang="en-US" dirty="0"/>
          </a:p>
          <a:p>
            <a:r>
              <a:rPr lang="en-US" dirty="0"/>
              <a:t>ESTS 2025</a:t>
            </a:r>
            <a:br>
              <a:rPr lang="en-US" dirty="0"/>
            </a:br>
            <a:r>
              <a:rPr lang="en-US" dirty="0"/>
              <a:t>Alexandria VA</a:t>
            </a:r>
          </a:p>
          <a:p>
            <a:r>
              <a:rPr lang="en-US" dirty="0"/>
              <a:t>August 2025</a:t>
            </a:r>
          </a:p>
        </p:txBody>
      </p:sp>
      <p:sp>
        <p:nvSpPr>
          <p:cNvPr id="4" name="Slide Number Placeholder 3">
            <a:extLst>
              <a:ext uri="{FF2B5EF4-FFF2-40B4-BE49-F238E27FC236}">
                <a16:creationId xmlns:a16="http://schemas.microsoft.com/office/drawing/2014/main" id="{9DFD8E84-4685-87A1-2174-E0CF65232CF2}"/>
              </a:ext>
            </a:extLst>
          </p:cNvPr>
          <p:cNvSpPr>
            <a:spLocks noGrp="1"/>
          </p:cNvSpPr>
          <p:nvPr>
            <p:ph type="sldNum" sz="quarter" idx="12"/>
          </p:nvPr>
        </p:nvSpPr>
        <p:spPr/>
        <p:txBody>
          <a:bodyPr/>
          <a:lstStyle/>
          <a:p>
            <a:fld id="{EFF636B8-79C1-43A3-A816-50B2DB0E525B}" type="slidenum">
              <a:rPr lang="en-US" smtClean="0"/>
              <a:t>1</a:t>
            </a:fld>
            <a:endParaRPr lang="en-US"/>
          </a:p>
        </p:txBody>
      </p:sp>
      <p:sp>
        <p:nvSpPr>
          <p:cNvPr id="5" name="Footer Placeholder 4">
            <a:extLst>
              <a:ext uri="{FF2B5EF4-FFF2-40B4-BE49-F238E27FC236}">
                <a16:creationId xmlns:a16="http://schemas.microsoft.com/office/drawing/2014/main" id="{BD2BBC1C-9BDE-2019-849C-48FB0BE271A2}"/>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2052247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4863A-2FA3-D44F-4458-CB5FB5CFFA14}"/>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CD942ED4-F2DE-3AA6-2517-6C9C751AC785}"/>
              </a:ext>
            </a:extLst>
          </p:cNvPr>
          <p:cNvSpPr>
            <a:spLocks noGrp="1"/>
          </p:cNvSpPr>
          <p:nvPr>
            <p:ph idx="1"/>
          </p:nvPr>
        </p:nvSpPr>
        <p:spPr>
          <a:xfrm>
            <a:off x="838200" y="1825625"/>
            <a:ext cx="6351270" cy="4351338"/>
          </a:xfrm>
        </p:spPr>
        <p:txBody>
          <a:bodyPr/>
          <a:lstStyle/>
          <a:p>
            <a:r>
              <a:rPr lang="en-US" dirty="0"/>
              <a:t>Limiting Load Flow method useful in early stages of design when sufficient detail for a detailed load flow analysis does not exist.</a:t>
            </a:r>
          </a:p>
          <a:p>
            <a:r>
              <a:rPr lang="en-US" dirty="0"/>
              <a:t>Load Flow method useful in later stages of design when sufficient detail about the power system, loads, and concepts of operation exist.</a:t>
            </a:r>
          </a:p>
        </p:txBody>
      </p:sp>
      <p:sp>
        <p:nvSpPr>
          <p:cNvPr id="4" name="Slide Number Placeholder 3">
            <a:extLst>
              <a:ext uri="{FF2B5EF4-FFF2-40B4-BE49-F238E27FC236}">
                <a16:creationId xmlns:a16="http://schemas.microsoft.com/office/drawing/2014/main" id="{BD0756FE-E8C4-BA90-05F4-3E15DBAAA87F}"/>
              </a:ext>
            </a:extLst>
          </p:cNvPr>
          <p:cNvSpPr>
            <a:spLocks noGrp="1"/>
          </p:cNvSpPr>
          <p:nvPr>
            <p:ph type="sldNum" sz="quarter" idx="12"/>
          </p:nvPr>
        </p:nvSpPr>
        <p:spPr/>
        <p:txBody>
          <a:bodyPr/>
          <a:lstStyle/>
          <a:p>
            <a:fld id="{EFF636B8-79C1-43A3-A816-50B2DB0E525B}" type="slidenum">
              <a:rPr lang="en-US" smtClean="0"/>
              <a:t>10</a:t>
            </a:fld>
            <a:endParaRPr lang="en-US"/>
          </a:p>
        </p:txBody>
      </p:sp>
      <p:pic>
        <p:nvPicPr>
          <p:cNvPr id="5" name="Picture 4" descr="A diagram of a circle with arrows and letters&#10;&#10;AI-generated content may be incorrect.">
            <a:extLst>
              <a:ext uri="{FF2B5EF4-FFF2-40B4-BE49-F238E27FC236}">
                <a16:creationId xmlns:a16="http://schemas.microsoft.com/office/drawing/2014/main" id="{F52F5092-161B-57E7-0E81-003E81B089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6908" y="1203833"/>
            <a:ext cx="3590544" cy="1243584"/>
          </a:xfrm>
          <a:prstGeom prst="rect">
            <a:avLst/>
          </a:prstGeom>
        </p:spPr>
      </p:pic>
      <p:pic>
        <p:nvPicPr>
          <p:cNvPr id="6" name="Picture 5" descr="A yellow line with black arrows&#10;&#10;AI-generated content may be incorrect.">
            <a:extLst>
              <a:ext uri="{FF2B5EF4-FFF2-40B4-BE49-F238E27FC236}">
                <a16:creationId xmlns:a16="http://schemas.microsoft.com/office/drawing/2014/main" id="{240F71E2-76AF-E210-52C4-0858AA5C92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6908" y="2992783"/>
            <a:ext cx="3590544" cy="3092740"/>
          </a:xfrm>
          <a:prstGeom prst="rect">
            <a:avLst/>
          </a:prstGeom>
        </p:spPr>
      </p:pic>
      <p:sp>
        <p:nvSpPr>
          <p:cNvPr id="7" name="Footer Placeholder 6">
            <a:extLst>
              <a:ext uri="{FF2B5EF4-FFF2-40B4-BE49-F238E27FC236}">
                <a16:creationId xmlns:a16="http://schemas.microsoft.com/office/drawing/2014/main" id="{DC91117D-2607-3669-34AE-7263951F6035}"/>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3704623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C9DFBF-B805-D910-A953-3D5E154936AB}"/>
              </a:ext>
            </a:extLst>
          </p:cNvPr>
          <p:cNvPicPr>
            <a:picLocks noChangeAspect="1"/>
          </p:cNvPicPr>
          <p:nvPr/>
        </p:nvPicPr>
        <p:blipFill>
          <a:blip r:embed="rId2"/>
          <a:stretch>
            <a:fillRect/>
          </a:stretch>
        </p:blipFill>
        <p:spPr>
          <a:xfrm>
            <a:off x="8070157" y="2620682"/>
            <a:ext cx="3900287" cy="2940611"/>
          </a:xfrm>
          <a:prstGeom prst="rect">
            <a:avLst/>
          </a:prstGeom>
        </p:spPr>
      </p:pic>
      <p:sp>
        <p:nvSpPr>
          <p:cNvPr id="2" name="Title 1">
            <a:extLst>
              <a:ext uri="{FF2B5EF4-FFF2-40B4-BE49-F238E27FC236}">
                <a16:creationId xmlns:a16="http://schemas.microsoft.com/office/drawing/2014/main" id="{906E5063-15B6-9ABB-FAF2-C8EFC4E50095}"/>
              </a:ext>
            </a:extLst>
          </p:cNvPr>
          <p:cNvSpPr>
            <a:spLocks noGrp="1"/>
          </p:cNvSpPr>
          <p:nvPr>
            <p:ph type="title"/>
          </p:nvPr>
        </p:nvSpPr>
        <p:spPr/>
        <p:txBody>
          <a:bodyPr/>
          <a:lstStyle/>
          <a:p>
            <a:r>
              <a:rPr lang="en-US" dirty="0"/>
              <a:t>Load Flow Analysis in Shipboard Power Systems</a:t>
            </a:r>
          </a:p>
        </p:txBody>
      </p:sp>
      <p:sp>
        <p:nvSpPr>
          <p:cNvPr id="3" name="Content Placeholder 2">
            <a:extLst>
              <a:ext uri="{FF2B5EF4-FFF2-40B4-BE49-F238E27FC236}">
                <a16:creationId xmlns:a16="http://schemas.microsoft.com/office/drawing/2014/main" id="{AA0EADD9-607D-25B9-3328-F0033DC0CA56}"/>
              </a:ext>
            </a:extLst>
          </p:cNvPr>
          <p:cNvSpPr>
            <a:spLocks noGrp="1"/>
          </p:cNvSpPr>
          <p:nvPr>
            <p:ph idx="1"/>
          </p:nvPr>
        </p:nvSpPr>
        <p:spPr>
          <a:xfrm>
            <a:off x="514350" y="1825625"/>
            <a:ext cx="8172450" cy="4667250"/>
          </a:xfrm>
        </p:spPr>
        <p:txBody>
          <a:bodyPr>
            <a:normAutofit fontScale="62500" lnSpcReduction="20000"/>
          </a:bodyPr>
          <a:lstStyle/>
          <a:p>
            <a:r>
              <a:rPr lang="en-US" dirty="0"/>
              <a:t>Purpose</a:t>
            </a:r>
          </a:p>
          <a:p>
            <a:pPr lvl="1"/>
            <a:r>
              <a:rPr lang="en-US" dirty="0"/>
              <a:t>Determine the potential for overloading cables and other distribution system equipment</a:t>
            </a:r>
          </a:p>
          <a:p>
            <a:pPr lvl="1"/>
            <a:r>
              <a:rPr lang="en-US" dirty="0"/>
              <a:t>Possibly support Voltage Drop calculations</a:t>
            </a:r>
          </a:p>
          <a:p>
            <a:r>
              <a:rPr lang="en-US" dirty="0"/>
              <a:t>Traditional Load Flow Analysis</a:t>
            </a:r>
          </a:p>
          <a:p>
            <a:pPr lvl="1"/>
            <a:r>
              <a:rPr lang="en-US" dirty="0"/>
              <a:t>Calculate voltages and currents at all points in the system for all configurations and operating conditions</a:t>
            </a:r>
          </a:p>
          <a:p>
            <a:pPr lvl="1"/>
            <a:r>
              <a:rPr lang="en-US" dirty="0"/>
              <a:t>Use worst case current flow to determine adequacy of cable and distribution system equipment current rating</a:t>
            </a:r>
          </a:p>
          <a:p>
            <a:r>
              <a:rPr lang="en-US" dirty="0"/>
              <a:t>Differences between shipboard systems and terrestrial systems that </a:t>
            </a:r>
            <a:br>
              <a:rPr lang="en-US" dirty="0"/>
            </a:br>
            <a:r>
              <a:rPr lang="en-US" dirty="0"/>
              <a:t>impact load flow analysis</a:t>
            </a:r>
          </a:p>
          <a:p>
            <a:pPr lvl="1"/>
            <a:r>
              <a:rPr lang="en-US" dirty="0"/>
              <a:t>Load Sharing vice Power Scheduling</a:t>
            </a:r>
          </a:p>
          <a:p>
            <a:pPr lvl="1"/>
            <a:r>
              <a:rPr lang="en-US" dirty="0"/>
              <a:t>Short Electrical Distances</a:t>
            </a:r>
          </a:p>
          <a:p>
            <a:pPr lvl="1"/>
            <a:r>
              <a:rPr lang="en-US" dirty="0"/>
              <a:t>Greater Centralized Control</a:t>
            </a:r>
          </a:p>
          <a:p>
            <a:r>
              <a:rPr lang="en-US" dirty="0"/>
              <a:t>Identifying the worst case (highest current) condition for a given cable or distribution system equipment may be challenging</a:t>
            </a:r>
          </a:p>
          <a:p>
            <a:pPr lvl="1"/>
            <a:r>
              <a:rPr lang="en-US" dirty="0"/>
              <a:t>Different configurations of online generators</a:t>
            </a:r>
          </a:p>
          <a:p>
            <a:pPr lvl="1"/>
            <a:r>
              <a:rPr lang="en-US" dirty="0"/>
              <a:t>Different configurations of online loads</a:t>
            </a:r>
          </a:p>
          <a:p>
            <a:pPr lvl="1"/>
            <a:r>
              <a:rPr lang="en-US" dirty="0"/>
              <a:t>Electric Power Load Analysis (EPLA) may be immature</a:t>
            </a:r>
          </a:p>
          <a:p>
            <a:pPr lvl="2"/>
            <a:r>
              <a:rPr lang="en-US" dirty="0"/>
              <a:t>Detailed information may not be available</a:t>
            </a:r>
          </a:p>
          <a:p>
            <a:pPr lvl="1"/>
            <a:r>
              <a:rPr lang="en-US" dirty="0"/>
              <a:t>Ring buses, mesh topologies, and zonal systems are especially challenging</a:t>
            </a:r>
          </a:p>
        </p:txBody>
      </p:sp>
      <p:sp>
        <p:nvSpPr>
          <p:cNvPr id="6" name="Slide Number Placeholder 5">
            <a:extLst>
              <a:ext uri="{FF2B5EF4-FFF2-40B4-BE49-F238E27FC236}">
                <a16:creationId xmlns:a16="http://schemas.microsoft.com/office/drawing/2014/main" id="{1FE20352-BB4F-DEBC-E412-64A0FC87AC35}"/>
              </a:ext>
            </a:extLst>
          </p:cNvPr>
          <p:cNvSpPr>
            <a:spLocks noGrp="1"/>
          </p:cNvSpPr>
          <p:nvPr>
            <p:ph type="sldNum" sz="quarter" idx="12"/>
          </p:nvPr>
        </p:nvSpPr>
        <p:spPr/>
        <p:txBody>
          <a:bodyPr/>
          <a:lstStyle/>
          <a:p>
            <a:fld id="{EFF636B8-79C1-43A3-A816-50B2DB0E525B}" type="slidenum">
              <a:rPr lang="en-US" smtClean="0"/>
              <a:t>2</a:t>
            </a:fld>
            <a:endParaRPr lang="en-US"/>
          </a:p>
        </p:txBody>
      </p:sp>
      <p:sp>
        <p:nvSpPr>
          <p:cNvPr id="4" name="Footer Placeholder 3">
            <a:extLst>
              <a:ext uri="{FF2B5EF4-FFF2-40B4-BE49-F238E27FC236}">
                <a16:creationId xmlns:a16="http://schemas.microsoft.com/office/drawing/2014/main" id="{E931EF1D-8B82-556E-60B5-141548A2D109}"/>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897914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00175-1176-5A45-7FC2-A671A65E3EF2}"/>
              </a:ext>
            </a:extLst>
          </p:cNvPr>
          <p:cNvSpPr>
            <a:spLocks noGrp="1"/>
          </p:cNvSpPr>
          <p:nvPr>
            <p:ph type="title"/>
          </p:nvPr>
        </p:nvSpPr>
        <p:spPr/>
        <p:txBody>
          <a:bodyPr/>
          <a:lstStyle/>
          <a:p>
            <a:r>
              <a:rPr lang="en-US" dirty="0"/>
              <a:t>Limiting Load Flow  (Cables)</a:t>
            </a:r>
          </a:p>
        </p:txBody>
      </p:sp>
      <p:sp>
        <p:nvSpPr>
          <p:cNvPr id="3" name="Content Placeholder 2">
            <a:extLst>
              <a:ext uri="{FF2B5EF4-FFF2-40B4-BE49-F238E27FC236}">
                <a16:creationId xmlns:a16="http://schemas.microsoft.com/office/drawing/2014/main" id="{5223F428-F47A-80D9-3289-B449381829D8}"/>
              </a:ext>
            </a:extLst>
          </p:cNvPr>
          <p:cNvSpPr>
            <a:spLocks noGrp="1"/>
          </p:cNvSpPr>
          <p:nvPr>
            <p:ph idx="1"/>
          </p:nvPr>
        </p:nvSpPr>
        <p:spPr>
          <a:xfrm>
            <a:off x="838200" y="1825625"/>
            <a:ext cx="6960108" cy="4351338"/>
          </a:xfrm>
        </p:spPr>
        <p:txBody>
          <a:bodyPr>
            <a:normAutofit fontScale="70000" lnSpcReduction="20000"/>
          </a:bodyPr>
          <a:lstStyle/>
          <a:p>
            <a:r>
              <a:rPr lang="en-US" dirty="0"/>
              <a:t>During early stages of design, do not have sufficient information to conduct a detailed load flow analysis.</a:t>
            </a:r>
          </a:p>
          <a:p>
            <a:r>
              <a:rPr lang="en-US" dirty="0"/>
              <a:t>Can, however, estimate an upper bound of current (power) flow. </a:t>
            </a:r>
          </a:p>
          <a:p>
            <a:r>
              <a:rPr lang="en-US" dirty="0"/>
              <a:t>In any cable segment the power flow through a cable in one direction is limited by the lower of the total generation capacity on one end of the cable and of the total load on the other end of the cable. (Capacity can be current or power)</a:t>
            </a:r>
          </a:p>
          <a:p>
            <a:r>
              <a:rPr lang="en-US" dirty="0"/>
              <a:t>Limiting Load Flow estimates</a:t>
            </a:r>
          </a:p>
          <a:p>
            <a:pPr lvl="1"/>
            <a:r>
              <a:rPr lang="en-US" dirty="0"/>
              <a:t>Most Conservative:  Ignore loads – Sum the capacity of all online generation connected to the cable.</a:t>
            </a:r>
          </a:p>
          <a:p>
            <a:pPr lvl="1"/>
            <a:r>
              <a:rPr lang="en-US" dirty="0"/>
              <a:t>Less Conservative: Ignore loads – compare generation capacity on each end of cable and use the larger.</a:t>
            </a:r>
          </a:p>
          <a:p>
            <a:pPr lvl="1"/>
            <a:r>
              <a:rPr lang="en-US" dirty="0"/>
              <a:t>Least Conservative: Compare the loads connected on one end of the cable and compare to generation on the other end, use the smaller as the limiting load flow in that direction.   Use the larger of the limiting load flows of the two directions.</a:t>
            </a:r>
          </a:p>
          <a:p>
            <a:endParaRPr lang="en-US" dirty="0"/>
          </a:p>
          <a:p>
            <a:endParaRPr lang="en-US" dirty="0"/>
          </a:p>
        </p:txBody>
      </p:sp>
      <p:sp>
        <p:nvSpPr>
          <p:cNvPr id="4" name="Slide Number Placeholder 3">
            <a:extLst>
              <a:ext uri="{FF2B5EF4-FFF2-40B4-BE49-F238E27FC236}">
                <a16:creationId xmlns:a16="http://schemas.microsoft.com/office/drawing/2014/main" id="{44ABCCDA-502B-F9B9-64C5-33E80E61EC36}"/>
              </a:ext>
            </a:extLst>
          </p:cNvPr>
          <p:cNvSpPr>
            <a:spLocks noGrp="1"/>
          </p:cNvSpPr>
          <p:nvPr>
            <p:ph type="sldNum" sz="quarter" idx="12"/>
          </p:nvPr>
        </p:nvSpPr>
        <p:spPr/>
        <p:txBody>
          <a:bodyPr/>
          <a:lstStyle/>
          <a:p>
            <a:fld id="{EFF636B8-79C1-43A3-A816-50B2DB0E525B}" type="slidenum">
              <a:rPr lang="en-US" smtClean="0"/>
              <a:t>3</a:t>
            </a:fld>
            <a:endParaRPr lang="en-US"/>
          </a:p>
        </p:txBody>
      </p:sp>
      <p:pic>
        <p:nvPicPr>
          <p:cNvPr id="8" name="Picture 7" descr="A diagram of a circle with arrows and letters&#10;&#10;AI-generated content may be incorrect.">
            <a:extLst>
              <a:ext uri="{FF2B5EF4-FFF2-40B4-BE49-F238E27FC236}">
                <a16:creationId xmlns:a16="http://schemas.microsoft.com/office/drawing/2014/main" id="{A80E5C99-1A61-0BD7-46AF-49F384AA9B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86928" y="2807208"/>
            <a:ext cx="3590544" cy="1243584"/>
          </a:xfrm>
          <a:prstGeom prst="rect">
            <a:avLst/>
          </a:prstGeom>
        </p:spPr>
      </p:pic>
      <p:sp>
        <p:nvSpPr>
          <p:cNvPr id="5" name="Footer Placeholder 4">
            <a:extLst>
              <a:ext uri="{FF2B5EF4-FFF2-40B4-BE49-F238E27FC236}">
                <a16:creationId xmlns:a16="http://schemas.microsoft.com/office/drawing/2014/main" id="{E58C67E0-0FE1-8EF0-4055-1DB70EDD0EE1}"/>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2607660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33530-EC20-7551-0038-6420EE0CD6C3}"/>
              </a:ext>
            </a:extLst>
          </p:cNvPr>
          <p:cNvSpPr>
            <a:spLocks noGrp="1"/>
          </p:cNvSpPr>
          <p:nvPr>
            <p:ph type="title"/>
          </p:nvPr>
        </p:nvSpPr>
        <p:spPr/>
        <p:txBody>
          <a:bodyPr/>
          <a:lstStyle/>
          <a:p>
            <a:r>
              <a:rPr lang="en-US" dirty="0"/>
              <a:t>Limiting Load Flow nuances (Cables)</a:t>
            </a:r>
          </a:p>
        </p:txBody>
      </p:sp>
      <p:sp>
        <p:nvSpPr>
          <p:cNvPr id="3" name="Content Placeholder 2">
            <a:extLst>
              <a:ext uri="{FF2B5EF4-FFF2-40B4-BE49-F238E27FC236}">
                <a16:creationId xmlns:a16="http://schemas.microsoft.com/office/drawing/2014/main" id="{5739F286-8941-B4DE-8AA8-784428DDA197}"/>
              </a:ext>
            </a:extLst>
          </p:cNvPr>
          <p:cNvSpPr>
            <a:spLocks noGrp="1"/>
          </p:cNvSpPr>
          <p:nvPr>
            <p:ph idx="1"/>
          </p:nvPr>
        </p:nvSpPr>
        <p:spPr>
          <a:xfrm>
            <a:off x="194310" y="1836738"/>
            <a:ext cx="7852410" cy="4815205"/>
          </a:xfrm>
        </p:spPr>
        <p:txBody>
          <a:bodyPr>
            <a:normAutofit fontScale="92500" lnSpcReduction="20000"/>
          </a:bodyPr>
          <a:lstStyle/>
          <a:p>
            <a:r>
              <a:rPr lang="en-US" dirty="0"/>
              <a:t>Loads that may be switched via a bus transfer to either end of the cable should be counted on both ends of the cable.</a:t>
            </a:r>
          </a:p>
          <a:p>
            <a:r>
              <a:rPr lang="en-US" dirty="0"/>
              <a:t>Loads should have margins and service life allowance applied</a:t>
            </a:r>
          </a:p>
          <a:p>
            <a:r>
              <a:rPr lang="en-US" dirty="0"/>
              <a:t>Multi-path networks (where the two ends of the cable are connected within the network) require special treatment.</a:t>
            </a:r>
          </a:p>
          <a:p>
            <a:pPr lvl="1"/>
            <a:r>
              <a:rPr lang="en-US" dirty="0"/>
              <a:t>Must calculate limiting load flow for all possible cases where sufficient other cables are removed to eliminate the connection between the two ends of the cable – use the worst case.</a:t>
            </a:r>
          </a:p>
          <a:p>
            <a:r>
              <a:rPr lang="en-US" dirty="0"/>
              <a:t>Program for calculating limiting load flow for cables is available</a:t>
            </a:r>
          </a:p>
          <a:p>
            <a:pPr lvl="1"/>
            <a:r>
              <a:rPr lang="en-US" sz="1700" dirty="0"/>
              <a:t>http://doerry.org/norbert/MarineElectricalPowerSystems/Software/C_LLF/</a:t>
            </a:r>
          </a:p>
        </p:txBody>
      </p:sp>
      <p:sp>
        <p:nvSpPr>
          <p:cNvPr id="4" name="Slide Number Placeholder 3">
            <a:extLst>
              <a:ext uri="{FF2B5EF4-FFF2-40B4-BE49-F238E27FC236}">
                <a16:creationId xmlns:a16="http://schemas.microsoft.com/office/drawing/2014/main" id="{F5B953D7-370A-67D9-DBBD-4416DA7C8813}"/>
              </a:ext>
            </a:extLst>
          </p:cNvPr>
          <p:cNvSpPr>
            <a:spLocks noGrp="1"/>
          </p:cNvSpPr>
          <p:nvPr>
            <p:ph type="sldNum" sz="quarter" idx="12"/>
          </p:nvPr>
        </p:nvSpPr>
        <p:spPr/>
        <p:txBody>
          <a:bodyPr/>
          <a:lstStyle/>
          <a:p>
            <a:fld id="{EFF636B8-79C1-43A3-A816-50B2DB0E525B}" type="slidenum">
              <a:rPr lang="en-US" smtClean="0"/>
              <a:t>4</a:t>
            </a:fld>
            <a:endParaRPr lang="en-US"/>
          </a:p>
        </p:txBody>
      </p:sp>
      <p:pic>
        <p:nvPicPr>
          <p:cNvPr id="6" name="Picture 5" descr="A diagram of a diagram&#10;&#10;AI-generated content may be incorrect.">
            <a:extLst>
              <a:ext uri="{FF2B5EF4-FFF2-40B4-BE49-F238E27FC236}">
                <a16:creationId xmlns:a16="http://schemas.microsoft.com/office/drawing/2014/main" id="{387A13FB-5C5A-1B23-152D-E2860706E2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5028" y="2162652"/>
            <a:ext cx="3608832" cy="2865120"/>
          </a:xfrm>
          <a:prstGeom prst="rect">
            <a:avLst/>
          </a:prstGeom>
        </p:spPr>
      </p:pic>
      <p:sp>
        <p:nvSpPr>
          <p:cNvPr id="5" name="Footer Placeholder 4">
            <a:extLst>
              <a:ext uri="{FF2B5EF4-FFF2-40B4-BE49-F238E27FC236}">
                <a16:creationId xmlns:a16="http://schemas.microsoft.com/office/drawing/2014/main" id="{F527D50A-5E2A-7557-1FA4-9BD66FD38D95}"/>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4195941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5E343-8166-EBE4-55FF-F08DAC43C464}"/>
              </a:ext>
            </a:extLst>
          </p:cNvPr>
          <p:cNvSpPr>
            <a:spLocks noGrp="1"/>
          </p:cNvSpPr>
          <p:nvPr>
            <p:ph type="title"/>
          </p:nvPr>
        </p:nvSpPr>
        <p:spPr/>
        <p:txBody>
          <a:bodyPr/>
          <a:lstStyle/>
          <a:p>
            <a:r>
              <a:rPr lang="en-US" dirty="0"/>
              <a:t>Load Flow (Cables and Switchboards)</a:t>
            </a:r>
          </a:p>
        </p:txBody>
      </p:sp>
      <p:sp>
        <p:nvSpPr>
          <p:cNvPr id="3" name="Content Placeholder 2">
            <a:extLst>
              <a:ext uri="{FF2B5EF4-FFF2-40B4-BE49-F238E27FC236}">
                <a16:creationId xmlns:a16="http://schemas.microsoft.com/office/drawing/2014/main" id="{5910B168-8908-1748-0A32-1F1860825F5F}"/>
              </a:ext>
            </a:extLst>
          </p:cNvPr>
          <p:cNvSpPr>
            <a:spLocks noGrp="1"/>
          </p:cNvSpPr>
          <p:nvPr>
            <p:ph idx="1"/>
          </p:nvPr>
        </p:nvSpPr>
        <p:spPr/>
        <p:txBody>
          <a:bodyPr/>
          <a:lstStyle/>
          <a:p>
            <a:r>
              <a:rPr lang="en-US" dirty="0"/>
              <a:t>Load Flow Analysis is appropriate once the EPLA is mature and system concepts of operation (CONOPS) exist.</a:t>
            </a:r>
          </a:p>
          <a:p>
            <a:pPr lvl="1"/>
            <a:r>
              <a:rPr lang="en-US" dirty="0"/>
              <a:t>Generator set scheduling table</a:t>
            </a:r>
          </a:p>
          <a:p>
            <a:pPr lvl="1"/>
            <a:r>
              <a:rPr lang="en-US" dirty="0"/>
              <a:t>Propulsion motor scheduling table (for Integrated Power Systems (IPS))</a:t>
            </a:r>
          </a:p>
          <a:p>
            <a:r>
              <a:rPr lang="en-US" dirty="0"/>
              <a:t>Typically employs a steady-state modeling and simulation tool such as S3D to find the worst case current (power) flow.</a:t>
            </a:r>
          </a:p>
          <a:p>
            <a:pPr lvl="1"/>
            <a:r>
              <a:rPr lang="en-US" dirty="0"/>
              <a:t>If the power distribution system incorporates a multi-path network, then details of the cable impedance of the bus ties are needed to accurately estimate power flows.</a:t>
            </a:r>
          </a:p>
          <a:p>
            <a:pPr lvl="1"/>
            <a:r>
              <a:rPr lang="en-US" dirty="0"/>
              <a:t>Worst case power flow often occurs where there is a lot of asymmetry of loads and sources on the ends of the cable (or switchboard connections)</a:t>
            </a:r>
          </a:p>
        </p:txBody>
      </p:sp>
      <p:sp>
        <p:nvSpPr>
          <p:cNvPr id="4" name="Slide Number Placeholder 3">
            <a:extLst>
              <a:ext uri="{FF2B5EF4-FFF2-40B4-BE49-F238E27FC236}">
                <a16:creationId xmlns:a16="http://schemas.microsoft.com/office/drawing/2014/main" id="{540734A8-AFBB-B163-BC32-965AA75EF008}"/>
              </a:ext>
            </a:extLst>
          </p:cNvPr>
          <p:cNvSpPr>
            <a:spLocks noGrp="1"/>
          </p:cNvSpPr>
          <p:nvPr>
            <p:ph type="sldNum" sz="quarter" idx="12"/>
          </p:nvPr>
        </p:nvSpPr>
        <p:spPr/>
        <p:txBody>
          <a:bodyPr/>
          <a:lstStyle/>
          <a:p>
            <a:fld id="{EFF636B8-79C1-43A3-A816-50B2DB0E525B}" type="slidenum">
              <a:rPr lang="en-US" smtClean="0"/>
              <a:t>5</a:t>
            </a:fld>
            <a:endParaRPr lang="en-US"/>
          </a:p>
        </p:txBody>
      </p:sp>
      <p:sp>
        <p:nvSpPr>
          <p:cNvPr id="5" name="Footer Placeholder 4">
            <a:extLst>
              <a:ext uri="{FF2B5EF4-FFF2-40B4-BE49-F238E27FC236}">
                <a16:creationId xmlns:a16="http://schemas.microsoft.com/office/drawing/2014/main" id="{95055DEC-A949-A4F2-888C-9D60045332AD}"/>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3918269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F5B27-C1CC-9861-7C29-EEC0C26AAC72}"/>
              </a:ext>
            </a:extLst>
          </p:cNvPr>
          <p:cNvSpPr>
            <a:spLocks noGrp="1"/>
          </p:cNvSpPr>
          <p:nvPr>
            <p:ph type="title"/>
          </p:nvPr>
        </p:nvSpPr>
        <p:spPr/>
        <p:txBody>
          <a:bodyPr/>
          <a:lstStyle/>
          <a:p>
            <a:r>
              <a:rPr lang="en-US" dirty="0"/>
              <a:t>Limiting Load Flow (Switchboards)</a:t>
            </a:r>
          </a:p>
        </p:txBody>
      </p:sp>
      <p:sp>
        <p:nvSpPr>
          <p:cNvPr id="3" name="Content Placeholder 2">
            <a:extLst>
              <a:ext uri="{FF2B5EF4-FFF2-40B4-BE49-F238E27FC236}">
                <a16:creationId xmlns:a16="http://schemas.microsoft.com/office/drawing/2014/main" id="{3973595F-1FDB-C6C2-4911-B31137F3ECFD}"/>
              </a:ext>
            </a:extLst>
          </p:cNvPr>
          <p:cNvSpPr>
            <a:spLocks noGrp="1"/>
          </p:cNvSpPr>
          <p:nvPr>
            <p:ph idx="1"/>
          </p:nvPr>
        </p:nvSpPr>
        <p:spPr>
          <a:xfrm>
            <a:off x="838200" y="1825625"/>
            <a:ext cx="6591300" cy="4351338"/>
          </a:xfrm>
        </p:spPr>
        <p:txBody>
          <a:bodyPr>
            <a:normAutofit fontScale="85000" lnSpcReduction="20000"/>
          </a:bodyPr>
          <a:lstStyle/>
          <a:p>
            <a:r>
              <a:rPr lang="en-US" dirty="0"/>
              <a:t>Goal: Determine maximum current flow in the bus bars of the switchboards</a:t>
            </a:r>
          </a:p>
          <a:p>
            <a:r>
              <a:rPr lang="en-US" dirty="0"/>
              <a:t>Assume</a:t>
            </a:r>
          </a:p>
          <a:p>
            <a:pPr lvl="1"/>
            <a:r>
              <a:rPr lang="en-US" dirty="0"/>
              <a:t>All Generation connections are on one end of the bus bar</a:t>
            </a:r>
          </a:p>
          <a:p>
            <a:pPr lvl="1"/>
            <a:r>
              <a:rPr lang="en-US" dirty="0"/>
              <a:t>All Load connections are on the other end of the bus bar</a:t>
            </a:r>
          </a:p>
          <a:p>
            <a:r>
              <a:rPr lang="en-US" dirty="0"/>
              <a:t>Limiting Load Flow</a:t>
            </a:r>
          </a:p>
          <a:p>
            <a:pPr lvl="1"/>
            <a:r>
              <a:rPr lang="en-US" dirty="0"/>
              <a:t>Most Conservative:  Ignore loads – Sum the capacity of all online generation connected to the switchboard.</a:t>
            </a:r>
          </a:p>
          <a:p>
            <a:pPr lvl="1"/>
            <a:r>
              <a:rPr lang="en-US" dirty="0"/>
              <a:t>Least Conservative: Compare the loads connected to the switchboard and compare to generation connected to the switchboard.  Use the smaller of the total generation and total load.</a:t>
            </a:r>
          </a:p>
          <a:p>
            <a:pPr lvl="1"/>
            <a:endParaRPr lang="en-US" dirty="0"/>
          </a:p>
        </p:txBody>
      </p:sp>
      <p:sp>
        <p:nvSpPr>
          <p:cNvPr id="4" name="Slide Number Placeholder 3">
            <a:extLst>
              <a:ext uri="{FF2B5EF4-FFF2-40B4-BE49-F238E27FC236}">
                <a16:creationId xmlns:a16="http://schemas.microsoft.com/office/drawing/2014/main" id="{5552BA83-71FB-2CEB-7B00-76D28FF4E528}"/>
              </a:ext>
            </a:extLst>
          </p:cNvPr>
          <p:cNvSpPr>
            <a:spLocks noGrp="1"/>
          </p:cNvSpPr>
          <p:nvPr>
            <p:ph type="sldNum" sz="quarter" idx="12"/>
          </p:nvPr>
        </p:nvSpPr>
        <p:spPr/>
        <p:txBody>
          <a:bodyPr/>
          <a:lstStyle/>
          <a:p>
            <a:fld id="{EFF636B8-79C1-43A3-A816-50B2DB0E525B}" type="slidenum">
              <a:rPr lang="en-US" smtClean="0"/>
              <a:t>6</a:t>
            </a:fld>
            <a:endParaRPr lang="en-US"/>
          </a:p>
        </p:txBody>
      </p:sp>
      <p:pic>
        <p:nvPicPr>
          <p:cNvPr id="6" name="Picture 5" descr="A yellow line with black arrows&#10;&#10;AI-generated content may be incorrect.">
            <a:extLst>
              <a:ext uri="{FF2B5EF4-FFF2-40B4-BE49-F238E27FC236}">
                <a16:creationId xmlns:a16="http://schemas.microsoft.com/office/drawing/2014/main" id="{FCCB9711-EDE5-2CA1-3B43-24E77D19D5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4216" y="1957578"/>
            <a:ext cx="4133088" cy="3560064"/>
          </a:xfrm>
          <a:prstGeom prst="rect">
            <a:avLst/>
          </a:prstGeom>
        </p:spPr>
      </p:pic>
      <p:sp>
        <p:nvSpPr>
          <p:cNvPr id="5" name="Footer Placeholder 4">
            <a:extLst>
              <a:ext uri="{FF2B5EF4-FFF2-40B4-BE49-F238E27FC236}">
                <a16:creationId xmlns:a16="http://schemas.microsoft.com/office/drawing/2014/main" id="{7C5DA3DA-81F7-E139-F2CA-23E3DE1B9D51}"/>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2683735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3DC8E-5AAE-10CA-AB1A-774B352A91FB}"/>
              </a:ext>
            </a:extLst>
          </p:cNvPr>
          <p:cNvSpPr>
            <a:spLocks noGrp="1"/>
          </p:cNvSpPr>
          <p:nvPr>
            <p:ph type="title"/>
          </p:nvPr>
        </p:nvSpPr>
        <p:spPr/>
        <p:txBody>
          <a:bodyPr/>
          <a:lstStyle/>
          <a:p>
            <a:r>
              <a:rPr lang="en-US" dirty="0"/>
              <a:t>Limiting Load Flow nuances (Switchboards)</a:t>
            </a:r>
          </a:p>
        </p:txBody>
      </p:sp>
      <p:sp>
        <p:nvSpPr>
          <p:cNvPr id="3" name="Content Placeholder 2">
            <a:extLst>
              <a:ext uri="{FF2B5EF4-FFF2-40B4-BE49-F238E27FC236}">
                <a16:creationId xmlns:a16="http://schemas.microsoft.com/office/drawing/2014/main" id="{1D6E3A6D-B869-8E0D-96B0-B96F9AAB834E}"/>
              </a:ext>
            </a:extLst>
          </p:cNvPr>
          <p:cNvSpPr>
            <a:spLocks noGrp="1"/>
          </p:cNvSpPr>
          <p:nvPr>
            <p:ph idx="1"/>
          </p:nvPr>
        </p:nvSpPr>
        <p:spPr>
          <a:xfrm>
            <a:off x="838200" y="1825625"/>
            <a:ext cx="6911340" cy="4351338"/>
          </a:xfrm>
        </p:spPr>
        <p:txBody>
          <a:bodyPr>
            <a:normAutofit fontScale="92500" lnSpcReduction="20000"/>
          </a:bodyPr>
          <a:lstStyle/>
          <a:p>
            <a:r>
              <a:rPr lang="en-US" dirty="0"/>
              <a:t>Some connections have both sources and loads on the same interface.</a:t>
            </a:r>
          </a:p>
          <a:p>
            <a:pPr lvl="1"/>
            <a:r>
              <a:rPr lang="en-US" dirty="0"/>
              <a:t>For the set of connections that have both sources and loads, need to check for all combinations where one considers separately the connection to be generation or load.</a:t>
            </a:r>
          </a:p>
          <a:p>
            <a:r>
              <a:rPr lang="en-US" dirty="0"/>
              <a:t>Loads should have margins and service life allowance applied</a:t>
            </a:r>
          </a:p>
          <a:p>
            <a:r>
              <a:rPr lang="en-US" dirty="0"/>
              <a:t>Multi-path networks (where two connections to the switchboard are connected outside of the switchboard).</a:t>
            </a:r>
          </a:p>
          <a:p>
            <a:pPr lvl="1"/>
            <a:r>
              <a:rPr lang="en-US" dirty="0"/>
              <a:t>Must calculate limiting load flow for all possible cases where sufficient other cables are removed to eliminate the external connection between the switchboard connections – use the worst case.</a:t>
            </a:r>
          </a:p>
          <a:p>
            <a:pPr lvl="1"/>
            <a:endParaRPr lang="en-US" dirty="0"/>
          </a:p>
        </p:txBody>
      </p:sp>
      <p:sp>
        <p:nvSpPr>
          <p:cNvPr id="4" name="Slide Number Placeholder 3">
            <a:extLst>
              <a:ext uri="{FF2B5EF4-FFF2-40B4-BE49-F238E27FC236}">
                <a16:creationId xmlns:a16="http://schemas.microsoft.com/office/drawing/2014/main" id="{F41D9586-333F-E6C1-694B-B329C85923D0}"/>
              </a:ext>
            </a:extLst>
          </p:cNvPr>
          <p:cNvSpPr>
            <a:spLocks noGrp="1"/>
          </p:cNvSpPr>
          <p:nvPr>
            <p:ph type="sldNum" sz="quarter" idx="12"/>
          </p:nvPr>
        </p:nvSpPr>
        <p:spPr/>
        <p:txBody>
          <a:bodyPr/>
          <a:lstStyle/>
          <a:p>
            <a:fld id="{EFF636B8-79C1-43A3-A816-50B2DB0E525B}" type="slidenum">
              <a:rPr lang="en-US" smtClean="0"/>
              <a:t>7</a:t>
            </a:fld>
            <a:endParaRPr lang="en-US"/>
          </a:p>
        </p:txBody>
      </p:sp>
      <p:pic>
        <p:nvPicPr>
          <p:cNvPr id="6" name="Picture 5" descr="A diagram of a diagram of a line&#10;&#10;AI-generated content may be incorrect.">
            <a:extLst>
              <a:ext uri="{FF2B5EF4-FFF2-40B4-BE49-F238E27FC236}">
                <a16:creationId xmlns:a16="http://schemas.microsoft.com/office/drawing/2014/main" id="{FE5C1C24-4E6B-84C6-E353-29E0319852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4870" y="2050256"/>
            <a:ext cx="2298562" cy="3946525"/>
          </a:xfrm>
          <a:prstGeom prst="rect">
            <a:avLst/>
          </a:prstGeom>
        </p:spPr>
      </p:pic>
      <p:sp>
        <p:nvSpPr>
          <p:cNvPr id="5" name="Footer Placeholder 4">
            <a:extLst>
              <a:ext uri="{FF2B5EF4-FFF2-40B4-BE49-F238E27FC236}">
                <a16:creationId xmlns:a16="http://schemas.microsoft.com/office/drawing/2014/main" id="{64A23121-9059-CE15-FF54-6C966EBE91A4}"/>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2682427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77230-B07E-88AD-0E77-FCAE00375643}"/>
              </a:ext>
            </a:extLst>
          </p:cNvPr>
          <p:cNvSpPr>
            <a:spLocks noGrp="1"/>
          </p:cNvSpPr>
          <p:nvPr>
            <p:ph type="title"/>
          </p:nvPr>
        </p:nvSpPr>
        <p:spPr/>
        <p:txBody>
          <a:bodyPr/>
          <a:lstStyle/>
          <a:p>
            <a:r>
              <a:rPr lang="en-US" dirty="0"/>
              <a:t>Limiting Load Flow Example</a:t>
            </a:r>
          </a:p>
        </p:txBody>
      </p:sp>
      <p:sp>
        <p:nvSpPr>
          <p:cNvPr id="4" name="Slide Number Placeholder 3">
            <a:extLst>
              <a:ext uri="{FF2B5EF4-FFF2-40B4-BE49-F238E27FC236}">
                <a16:creationId xmlns:a16="http://schemas.microsoft.com/office/drawing/2014/main" id="{D559BEFE-ED66-19FE-7EC3-B34A060C0158}"/>
              </a:ext>
            </a:extLst>
          </p:cNvPr>
          <p:cNvSpPr>
            <a:spLocks noGrp="1"/>
          </p:cNvSpPr>
          <p:nvPr>
            <p:ph type="sldNum" sz="quarter" idx="12"/>
          </p:nvPr>
        </p:nvSpPr>
        <p:spPr/>
        <p:txBody>
          <a:bodyPr/>
          <a:lstStyle/>
          <a:p>
            <a:fld id="{EFF636B8-79C1-43A3-A816-50B2DB0E525B}" type="slidenum">
              <a:rPr lang="en-US" smtClean="0"/>
              <a:t>8</a:t>
            </a:fld>
            <a:endParaRPr lang="en-US"/>
          </a:p>
        </p:txBody>
      </p:sp>
      <p:pic>
        <p:nvPicPr>
          <p:cNvPr id="6" name="Picture 5">
            <a:extLst>
              <a:ext uri="{FF2B5EF4-FFF2-40B4-BE49-F238E27FC236}">
                <a16:creationId xmlns:a16="http://schemas.microsoft.com/office/drawing/2014/main" id="{53DD60D6-261F-C689-4D48-DEC9BB72480B}"/>
              </a:ext>
            </a:extLst>
          </p:cNvPr>
          <p:cNvPicPr>
            <a:picLocks noChangeAspect="1"/>
          </p:cNvPicPr>
          <p:nvPr/>
        </p:nvPicPr>
        <p:blipFill>
          <a:blip r:embed="rId2"/>
          <a:stretch>
            <a:fillRect/>
          </a:stretch>
        </p:blipFill>
        <p:spPr>
          <a:xfrm>
            <a:off x="681990" y="1931353"/>
            <a:ext cx="5549899" cy="4184332"/>
          </a:xfrm>
          <a:prstGeom prst="rect">
            <a:avLst/>
          </a:prstGeom>
        </p:spPr>
      </p:pic>
      <p:pic>
        <p:nvPicPr>
          <p:cNvPr id="8" name="Picture 7">
            <a:extLst>
              <a:ext uri="{FF2B5EF4-FFF2-40B4-BE49-F238E27FC236}">
                <a16:creationId xmlns:a16="http://schemas.microsoft.com/office/drawing/2014/main" id="{37CAD5AF-3E1A-72E5-087C-BB2CF00B8CAD}"/>
              </a:ext>
            </a:extLst>
          </p:cNvPr>
          <p:cNvPicPr>
            <a:picLocks noChangeAspect="1"/>
          </p:cNvPicPr>
          <p:nvPr/>
        </p:nvPicPr>
        <p:blipFill>
          <a:blip r:embed="rId3"/>
          <a:stretch>
            <a:fillRect/>
          </a:stretch>
        </p:blipFill>
        <p:spPr>
          <a:xfrm>
            <a:off x="6418564" y="1474946"/>
            <a:ext cx="5327665" cy="4881404"/>
          </a:xfrm>
          <a:prstGeom prst="rect">
            <a:avLst/>
          </a:prstGeom>
        </p:spPr>
      </p:pic>
      <p:sp>
        <p:nvSpPr>
          <p:cNvPr id="3" name="Footer Placeholder 2">
            <a:extLst>
              <a:ext uri="{FF2B5EF4-FFF2-40B4-BE49-F238E27FC236}">
                <a16:creationId xmlns:a16="http://schemas.microsoft.com/office/drawing/2014/main" id="{08793777-7F5D-80CD-1796-2A6FB439A56C}"/>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2175864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7290B-013E-F784-DDC2-F5A554F8E69A}"/>
              </a:ext>
            </a:extLst>
          </p:cNvPr>
          <p:cNvSpPr>
            <a:spLocks noGrp="1"/>
          </p:cNvSpPr>
          <p:nvPr>
            <p:ph type="title"/>
          </p:nvPr>
        </p:nvSpPr>
        <p:spPr/>
        <p:txBody>
          <a:bodyPr/>
          <a:lstStyle/>
          <a:p>
            <a:r>
              <a:rPr lang="en-US" dirty="0"/>
              <a:t>Limiting Load Flow Example (BT-12)</a:t>
            </a:r>
          </a:p>
        </p:txBody>
      </p:sp>
      <p:sp>
        <p:nvSpPr>
          <p:cNvPr id="3" name="Content Placeholder 2">
            <a:extLst>
              <a:ext uri="{FF2B5EF4-FFF2-40B4-BE49-F238E27FC236}">
                <a16:creationId xmlns:a16="http://schemas.microsoft.com/office/drawing/2014/main" id="{A8A6A0A5-2A8A-7649-E75F-86DBA0A9B014}"/>
              </a:ext>
            </a:extLst>
          </p:cNvPr>
          <p:cNvSpPr>
            <a:spLocks noGrp="1"/>
          </p:cNvSpPr>
          <p:nvPr>
            <p:ph idx="1"/>
          </p:nvPr>
        </p:nvSpPr>
        <p:spPr>
          <a:xfrm>
            <a:off x="563880" y="1791334"/>
            <a:ext cx="6557010" cy="4565015"/>
          </a:xfrm>
        </p:spPr>
        <p:txBody>
          <a:bodyPr>
            <a:normAutofit fontScale="92500" lnSpcReduction="20000"/>
          </a:bodyPr>
          <a:lstStyle/>
          <a:p>
            <a:pPr lvl="1"/>
            <a:r>
              <a:rPr lang="en-US" dirty="0"/>
              <a:t>Most Conservative:  Ignore loads – Sum the capacity of all online generation connected to the cable.</a:t>
            </a:r>
          </a:p>
          <a:p>
            <a:pPr lvl="2"/>
            <a:r>
              <a:rPr lang="en-US" dirty="0"/>
              <a:t> 4 x 10 MW = 40 MW </a:t>
            </a:r>
          </a:p>
          <a:p>
            <a:pPr lvl="1"/>
            <a:r>
              <a:rPr lang="en-US" dirty="0"/>
              <a:t>Less Conservative: Ignore loads – compare generation capacity on each end of cable and use the larger.</a:t>
            </a:r>
          </a:p>
          <a:p>
            <a:pPr lvl="2"/>
            <a:r>
              <a:rPr lang="en-US" dirty="0"/>
              <a:t>2 x 10 MW = 20 MW</a:t>
            </a:r>
          </a:p>
          <a:p>
            <a:pPr lvl="1"/>
            <a:r>
              <a:rPr lang="en-US" dirty="0"/>
              <a:t>Least Conservative: Compare the loads connected on one end of the cable and compare to generation on the other end, use the smaller as the limiting load flow in that direction.   Use the larger of the limiting load flows of the two directions.</a:t>
            </a:r>
          </a:p>
          <a:p>
            <a:pPr lvl="1"/>
            <a:r>
              <a:rPr lang="en-US" dirty="0"/>
              <a:t>Compare to Load Flow Analysis for 24 different simulations </a:t>
            </a:r>
          </a:p>
          <a:p>
            <a:pPr lvl="2"/>
            <a:r>
              <a:rPr lang="en-US" dirty="0"/>
              <a:t>Maximum power flow of 16 MW</a:t>
            </a:r>
          </a:p>
          <a:p>
            <a:endParaRPr lang="en-US" dirty="0"/>
          </a:p>
        </p:txBody>
      </p:sp>
      <p:sp>
        <p:nvSpPr>
          <p:cNvPr id="4" name="Slide Number Placeholder 3">
            <a:extLst>
              <a:ext uri="{FF2B5EF4-FFF2-40B4-BE49-F238E27FC236}">
                <a16:creationId xmlns:a16="http://schemas.microsoft.com/office/drawing/2014/main" id="{11BAE498-703B-1E0F-B88E-21D0BDC9AB61}"/>
              </a:ext>
            </a:extLst>
          </p:cNvPr>
          <p:cNvSpPr>
            <a:spLocks noGrp="1"/>
          </p:cNvSpPr>
          <p:nvPr>
            <p:ph type="sldNum" sz="quarter" idx="12"/>
          </p:nvPr>
        </p:nvSpPr>
        <p:spPr/>
        <p:txBody>
          <a:bodyPr/>
          <a:lstStyle/>
          <a:p>
            <a:fld id="{EFF636B8-79C1-43A3-A816-50B2DB0E525B}" type="slidenum">
              <a:rPr lang="en-US" smtClean="0"/>
              <a:t>9</a:t>
            </a:fld>
            <a:endParaRPr lang="en-US"/>
          </a:p>
        </p:txBody>
      </p:sp>
      <p:pic>
        <p:nvPicPr>
          <p:cNvPr id="6" name="Picture 5">
            <a:extLst>
              <a:ext uri="{FF2B5EF4-FFF2-40B4-BE49-F238E27FC236}">
                <a16:creationId xmlns:a16="http://schemas.microsoft.com/office/drawing/2014/main" id="{04C36B01-9165-F18E-3331-C90AADBA5A82}"/>
              </a:ext>
            </a:extLst>
          </p:cNvPr>
          <p:cNvPicPr>
            <a:picLocks noChangeAspect="1"/>
          </p:cNvPicPr>
          <p:nvPr/>
        </p:nvPicPr>
        <p:blipFill>
          <a:blip r:embed="rId2"/>
          <a:stretch>
            <a:fillRect/>
          </a:stretch>
        </p:blipFill>
        <p:spPr>
          <a:xfrm>
            <a:off x="7395210" y="2109149"/>
            <a:ext cx="4562706" cy="2982601"/>
          </a:xfrm>
          <a:prstGeom prst="rect">
            <a:avLst/>
          </a:prstGeom>
        </p:spPr>
      </p:pic>
      <p:sp>
        <p:nvSpPr>
          <p:cNvPr id="5" name="Footer Placeholder 4">
            <a:extLst>
              <a:ext uri="{FF2B5EF4-FFF2-40B4-BE49-F238E27FC236}">
                <a16:creationId xmlns:a16="http://schemas.microsoft.com/office/drawing/2014/main" id="{D8D60F48-EF1B-AE75-B5BD-12A29355C0AB}"/>
              </a:ext>
            </a:extLst>
          </p:cNvPr>
          <p:cNvSpPr>
            <a:spLocks noGrp="1"/>
          </p:cNvSpPr>
          <p:nvPr>
            <p:ph type="ftr" sz="quarter" idx="11"/>
          </p:nvPr>
        </p:nvSpPr>
        <p:spPr/>
        <p:txBody>
          <a:bodyPr/>
          <a:lstStyle/>
          <a:p>
            <a:r>
              <a:rPr lang="en-US"/>
              <a:t>Approved for Public Release.   Distribution is unlimited</a:t>
            </a:r>
          </a:p>
        </p:txBody>
      </p:sp>
    </p:spTree>
    <p:extLst>
      <p:ext uri="{BB962C8B-B14F-4D97-AF65-F5344CB8AC3E}">
        <p14:creationId xmlns:p14="http://schemas.microsoft.com/office/powerpoint/2010/main" val="3852090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199</TotalTime>
  <Words>1045</Words>
  <Application>Microsoft Office PowerPoint</Application>
  <PresentationFormat>Widescreen</PresentationFormat>
  <Paragraphs>91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Aptos Display</vt:lpstr>
      <vt:lpstr>Aptos</vt:lpstr>
      <vt:lpstr>Office Theme</vt:lpstr>
      <vt:lpstr>Shipboard power system limiting load flow and load flow analysis</vt:lpstr>
      <vt:lpstr>Load Flow Analysis in Shipboard Power Systems</vt:lpstr>
      <vt:lpstr>Limiting Load Flow  (Cables)</vt:lpstr>
      <vt:lpstr>Limiting Load Flow nuances (Cables)</vt:lpstr>
      <vt:lpstr>Load Flow (Cables and Switchboards)</vt:lpstr>
      <vt:lpstr>Limiting Load Flow (Switchboards)</vt:lpstr>
      <vt:lpstr>Limiting Load Flow nuances (Switchboards)</vt:lpstr>
      <vt:lpstr>Limiting Load Flow Example</vt:lpstr>
      <vt:lpstr>Limiting Load Flow Example (BT-12)</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Norbert Doerry</dc:creator>
  <cp:lastModifiedBy>Norbert Doerry</cp:lastModifiedBy>
  <cp:revision>4</cp:revision>
  <dcterms:created xsi:type="dcterms:W3CDTF">2025-05-30T11:34:20Z</dcterms:created>
  <dcterms:modified xsi:type="dcterms:W3CDTF">2025-07-25T11:17:03Z</dcterms:modified>
</cp:coreProperties>
</file>